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1"/>
  </p:notesMasterIdLst>
  <p:sldIdLst>
    <p:sldId id="256" r:id="rId2"/>
    <p:sldId id="314" r:id="rId3"/>
    <p:sldId id="298" r:id="rId4"/>
    <p:sldId id="257" r:id="rId5"/>
    <p:sldId id="315" r:id="rId6"/>
    <p:sldId id="316" r:id="rId7"/>
    <p:sldId id="312" r:id="rId8"/>
    <p:sldId id="259" r:id="rId9"/>
    <p:sldId id="303" r:id="rId10"/>
    <p:sldId id="262" r:id="rId11"/>
    <p:sldId id="305" r:id="rId12"/>
    <p:sldId id="301" r:id="rId13"/>
    <p:sldId id="306" r:id="rId14"/>
    <p:sldId id="307" r:id="rId15"/>
    <p:sldId id="308" r:id="rId16"/>
    <p:sldId id="304" r:id="rId17"/>
    <p:sldId id="313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317" r:id="rId31"/>
    <p:sldId id="279" r:id="rId32"/>
    <p:sldId id="318" r:id="rId33"/>
    <p:sldId id="281" r:id="rId34"/>
    <p:sldId id="282" r:id="rId35"/>
    <p:sldId id="310" r:id="rId36"/>
    <p:sldId id="283" r:id="rId37"/>
    <p:sldId id="284" r:id="rId38"/>
    <p:sldId id="285" r:id="rId39"/>
    <p:sldId id="309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311" r:id="rId48"/>
    <p:sldId id="296" r:id="rId49"/>
    <p:sldId id="297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943" autoAdjust="0"/>
  </p:normalViewPr>
  <p:slideViewPr>
    <p:cSldViewPr>
      <p:cViewPr varScale="1">
        <p:scale>
          <a:sx n="85" d="100"/>
          <a:sy n="85" d="100"/>
        </p:scale>
        <p:origin x="140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3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7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memorijom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Zaštita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Proces ne sme da pristupa bez dozvole lokacijama u koje su smešteni drugi procesi</a:t>
            </a:r>
          </a:p>
          <a:p>
            <a:r>
              <a:rPr lang="sr-Latn-RS" dirty="0"/>
              <a:t>Zbog relokacije, lokacija procesa nije unapred određena i nepromenljiva</a:t>
            </a:r>
            <a:endParaRPr lang="en-US" dirty="0"/>
          </a:p>
          <a:p>
            <a:r>
              <a:rPr lang="sr-Latn-RS" dirty="0"/>
              <a:t>Zato je nemoguće zaštitu sprovesti u vreme prevođenja (</a:t>
            </a:r>
            <a:r>
              <a:rPr lang="sr-Latn-RS" i="1" dirty="0"/>
              <a:t>compile time</a:t>
            </a:r>
            <a:r>
              <a:rPr lang="sr-Latn-RS" dirty="0"/>
              <a:t>)</a:t>
            </a:r>
          </a:p>
          <a:p>
            <a:r>
              <a:rPr lang="sr-Latn-RS" dirty="0"/>
              <a:t>Zaštita mora biti sprovedena u toku izvršavanja (</a:t>
            </a:r>
            <a:r>
              <a:rPr lang="sr-Latn-RS" i="1" dirty="0"/>
              <a:t>run time</a:t>
            </a:r>
            <a:r>
              <a:rPr lang="sr-Latn-RS" dirty="0"/>
              <a:t>)</a:t>
            </a:r>
            <a:endParaRPr lang="en-US" dirty="0"/>
          </a:p>
          <a:p>
            <a:r>
              <a:rPr lang="sr-Latn-RS" dirty="0"/>
              <a:t>Hardver procesora obezbeđuje zaštitu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4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relokaciju i zaštitu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4495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Svaki proces mora da ima odvojen memorijski prostor</a:t>
            </a:r>
          </a:p>
          <a:p>
            <a:r>
              <a:rPr lang="sr-Latn-RS" dirty="0"/>
              <a:t>Potrebno je definisati skup adresa kojima proces može da pristupa</a:t>
            </a:r>
          </a:p>
          <a:p>
            <a:r>
              <a:rPr lang="sr-Latn-RS" dirty="0"/>
              <a:t>Dva procesorska registra</a:t>
            </a:r>
          </a:p>
          <a:p>
            <a:pPr lvl="1"/>
            <a:r>
              <a:rPr lang="sr-Latn-RS" i="1" dirty="0"/>
              <a:t>base</a:t>
            </a:r>
            <a:r>
              <a:rPr lang="sr-Latn-RS" dirty="0"/>
              <a:t> – početna adresa na koju je proces smešten</a:t>
            </a:r>
          </a:p>
          <a:p>
            <a:pPr lvl="1"/>
            <a:r>
              <a:rPr lang="sr-Latn-RS" i="1" dirty="0"/>
              <a:t>limit</a:t>
            </a:r>
            <a:r>
              <a:rPr lang="sr-Latn-RS" dirty="0"/>
              <a:t> – poslednja adresa (počevši od nula) kojoj proces pristupa  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33600"/>
            <a:ext cx="27336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27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83" y="3095017"/>
            <a:ext cx="53149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relokaciju i zaštitu</a:t>
            </a:r>
            <a:endParaRPr lang="en-US" dirty="0"/>
          </a:p>
        </p:txBody>
      </p:sp>
      <p:sp>
        <p:nvSpPr>
          <p:cNvPr id="5" name="Line Callout 1 (Accent Bar) 4"/>
          <p:cNvSpPr/>
          <p:nvPr/>
        </p:nvSpPr>
        <p:spPr>
          <a:xfrm flipH="1">
            <a:off x="381000" y="1734047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161594"/>
              <a:gd name="adj4" fmla="val -5645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Adresa početka bloka u kojem je proces trenutno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381000" y="3003415"/>
            <a:ext cx="2667000" cy="990600"/>
          </a:xfrm>
          <a:prstGeom prst="accentCallout1">
            <a:avLst>
              <a:gd name="adj1" fmla="val 32396"/>
              <a:gd name="adj2" fmla="val -8631"/>
              <a:gd name="adj3" fmla="val 118173"/>
              <a:gd name="adj4" fmla="val -1145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Dobija se memorijska lokacija kojoj je potrebno pristupiti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348574" y="5715000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-9341"/>
              <a:gd name="adj4" fmla="val -88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Provera zaštite – proces sme da referencira samo dozvoljene lokacije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367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Kreiranje i izvršavanje programa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178552" cy="4876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Program je binarni fajl na disku</a:t>
            </a:r>
          </a:p>
          <a:p>
            <a:r>
              <a:rPr lang="sr-Latn-RS" dirty="0"/>
              <a:t>Da bi se izvršio, ubacuje se u glavnu memoriju</a:t>
            </a:r>
          </a:p>
          <a:p>
            <a:r>
              <a:rPr lang="sr-Latn-RS" dirty="0"/>
              <a:t>U toku izvršavanja referencira stvarne adrese u memoriji</a:t>
            </a:r>
          </a:p>
          <a:p>
            <a:r>
              <a:rPr lang="sr-Latn-RS" dirty="0"/>
              <a:t>Izvorni kod ne koristi direktno adrese, nego promenljive</a:t>
            </a:r>
          </a:p>
          <a:p>
            <a:r>
              <a:rPr lang="sr-Latn-RS" dirty="0"/>
              <a:t>Kada se definišu stvarne adrese?</a:t>
            </a:r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1531296"/>
            <a:ext cx="30194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493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Definisanje adresa u programu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U trenutku kompajliranja</a:t>
            </a:r>
          </a:p>
          <a:p>
            <a:pPr lvl="1"/>
            <a:r>
              <a:rPr lang="sr-Latn-RS" dirty="0"/>
              <a:t>Mora se u trenutku kompajliranja znati gde će program biti smešten u memoriji</a:t>
            </a:r>
          </a:p>
          <a:p>
            <a:pPr lvl="1"/>
            <a:r>
              <a:rPr lang="sr-Latn-RS" dirty="0"/>
              <a:t>U samom programu se upišu stvarne memorijske adrese kojima će se pristupati</a:t>
            </a:r>
          </a:p>
          <a:p>
            <a:pPr lvl="1"/>
            <a:r>
              <a:rPr lang="sr-Latn-RS" dirty="0"/>
              <a:t>Ako treba podržati multiprogramiranje, nije moguće u trenutku kompajliranja znati lokaciju programa</a:t>
            </a:r>
          </a:p>
          <a:p>
            <a:pPr lvl="1"/>
            <a:r>
              <a:rPr lang="sr-Latn-RS" dirty="0"/>
              <a:t>Moglo je u starijim OS (npr. MS-DOS)</a:t>
            </a:r>
          </a:p>
          <a:p>
            <a:r>
              <a:rPr lang="sr-Latn-RS" dirty="0"/>
              <a:t>U trenutku učitavanja</a:t>
            </a:r>
          </a:p>
          <a:p>
            <a:pPr lvl="1"/>
            <a:r>
              <a:rPr lang="sr-Latn-RS" dirty="0"/>
              <a:t>Stvarne adrese se upisuju tek u trenutku učitavanja programa u memoriju</a:t>
            </a:r>
          </a:p>
          <a:p>
            <a:pPr lvl="1"/>
            <a:r>
              <a:rPr lang="sr-Latn-RS" dirty="0"/>
              <a:t>Nije upotrebljivo ako u toku izvršavanja program može da bude pomeran na druge lokacije u memoriji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478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Definisanje adresa u programu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 trenutku izvršavanja</a:t>
            </a:r>
          </a:p>
          <a:p>
            <a:pPr lvl="1"/>
            <a:r>
              <a:rPr lang="sr-Latn-RS" dirty="0"/>
              <a:t>Ovo je jedina varijanta koja podržava relokaciju</a:t>
            </a:r>
          </a:p>
          <a:p>
            <a:pPr lvl="2"/>
            <a:r>
              <a:rPr lang="sr-Latn-RS" dirty="0"/>
              <a:t>Ako nije unapred definisana lokacija na koju će program biti učitan i ako u toku izvršavanja programa ta lokacija može da se menja, tek u trenutku izvršavanja svake instrukcije se može odrediti stvarna adresa kojoj da se pristupi</a:t>
            </a:r>
          </a:p>
          <a:p>
            <a:pPr lvl="1"/>
            <a:r>
              <a:rPr lang="sr-Latn-RS" dirty="0"/>
              <a:t>Potrebno je da hardver procesora podrži utvrđivanje adrese u trenutku izvršavanja</a:t>
            </a:r>
          </a:p>
          <a:p>
            <a:pPr lvl="1"/>
            <a:r>
              <a:rPr lang="sr-Latn-RS" dirty="0"/>
              <a:t>Savremeni OS koriste ovu metodu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84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Logičke i fizičke adrese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28194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Adresa upisana u programu je logička (relativna) adresa</a:t>
            </a:r>
          </a:p>
          <a:p>
            <a:r>
              <a:rPr lang="sr-Latn-RS" dirty="0"/>
              <a:t>Stvarna adresa kojoj se pristupa je fizička (apsolutna) adresa</a:t>
            </a:r>
          </a:p>
          <a:p>
            <a:r>
              <a:rPr lang="sr-Latn-RS" dirty="0"/>
              <a:t>Logičke adrese su definisane relativno u odnosu na blok u koji je proces trenutno smešten</a:t>
            </a:r>
          </a:p>
          <a:p>
            <a:r>
              <a:rPr lang="sr-Latn-RS" dirty="0"/>
              <a:t>U toku izvršavanja ove relativne adrese se prevode u fizičke adrese u memoriji</a:t>
            </a:r>
          </a:p>
          <a:p>
            <a:r>
              <a:rPr lang="sr-Latn-RS" dirty="0"/>
              <a:t>Hardver procesora (jedinica za upravljanje memorijom) prevodi relativne u fizičke adrese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207213"/>
            <a:ext cx="385762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917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Načini upravljanja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Alociranje susednih memorijskih lokacija</a:t>
            </a:r>
          </a:p>
          <a:p>
            <a:pPr lvl="1"/>
            <a:r>
              <a:rPr lang="sr-Latn-RS" dirty="0"/>
              <a:t>Deljenje memorije na particije</a:t>
            </a:r>
          </a:p>
          <a:p>
            <a:pPr lvl="1"/>
            <a:r>
              <a:rPr lang="sr-Latn-RS" dirty="0"/>
              <a:t>Partnerski sistem</a:t>
            </a:r>
          </a:p>
          <a:p>
            <a:r>
              <a:rPr lang="sr-Latn-RS" dirty="0"/>
              <a:t>Straničenje</a:t>
            </a:r>
          </a:p>
          <a:p>
            <a:r>
              <a:rPr lang="sr-Latn-RS" dirty="0"/>
              <a:t>Segmentacija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250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Deljenje memorije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Klasičan način upravljanja memorijom</a:t>
            </a:r>
            <a:endParaRPr lang="en-NZ" dirty="0"/>
          </a:p>
          <a:p>
            <a:pPr lvl="1"/>
            <a:r>
              <a:rPr lang="sr-Latn-RS" dirty="0"/>
              <a:t>Korišćen pre pojave virtuelne memorije</a:t>
            </a:r>
          </a:p>
          <a:p>
            <a:pPr lvl="1"/>
            <a:r>
              <a:rPr lang="sr-Latn-RS" dirty="0"/>
              <a:t>Kompletan proces smešta u uzastopne memorijske lokacije</a:t>
            </a:r>
            <a:endParaRPr lang="en-NZ" dirty="0"/>
          </a:p>
          <a:p>
            <a:pPr lvl="1"/>
            <a:r>
              <a:rPr lang="sr-Latn-RS" dirty="0"/>
              <a:t>Danas se slabo koristi</a:t>
            </a:r>
            <a:endParaRPr lang="en-NZ" dirty="0"/>
          </a:p>
          <a:p>
            <a:r>
              <a:rPr lang="sr-Latn-RS" dirty="0"/>
              <a:t>Uvod za razumevanje koncepta virtuelne memorije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12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particije jednake veličine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854952" cy="5029200"/>
          </a:xfrm>
        </p:spPr>
        <p:txBody>
          <a:bodyPr>
            <a:normAutofit/>
          </a:bodyPr>
          <a:lstStyle/>
          <a:p>
            <a:r>
              <a:rPr lang="sr-Latn-RS" sz="2800" dirty="0"/>
              <a:t>Podeliti glavnu memoriju u delove (particije)</a:t>
            </a:r>
          </a:p>
          <a:p>
            <a:pPr lvl="1"/>
            <a:r>
              <a:rPr lang="sr-Latn-RS" dirty="0"/>
              <a:t>blokovi fiksne veličine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sr-Latn-RS" sz="2800" dirty="0"/>
              <a:t>Svaki proces čija veličina je manja ili jednaka veličini particije može da se smesti u bilo koju raspoloživu particiju</a:t>
            </a:r>
          </a:p>
          <a:p>
            <a:r>
              <a:rPr lang="sr-Latn-RS" sz="2800" dirty="0"/>
              <a:t>OS može da zameni proces u particiji</a:t>
            </a:r>
            <a:endParaRPr lang="en-US" sz="2800" dirty="0"/>
          </a:p>
          <a:p>
            <a:pPr lvl="1"/>
            <a:r>
              <a:rPr lang="sr-Latn-RS" dirty="0"/>
              <a:t>Ako treba novi proces da se ubaci u glavnu memoriju, a sve particije su zauzete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6956" r="56404" b="13994"/>
          <a:stretch/>
        </p:blipFill>
        <p:spPr bwMode="auto">
          <a:xfrm>
            <a:off x="7467600" y="1635235"/>
            <a:ext cx="1542554" cy="475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246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i="1" dirty="0"/>
              <a:t>„</a:t>
            </a:r>
            <a:r>
              <a:rPr lang="en-US" i="1" dirty="0" err="1"/>
              <a:t>Niko</a:t>
            </a:r>
            <a:r>
              <a:rPr lang="sr-Latn-RS" i="1" dirty="0"/>
              <a:t>me neće trebati više od 640 KB memorije za personalni računar.“</a:t>
            </a:r>
          </a:p>
          <a:p>
            <a:pPr marL="0" indent="0">
              <a:buNone/>
            </a:pPr>
            <a:r>
              <a:rPr lang="sr-Latn-RS" sz="2400" i="1" dirty="0"/>
              <a:t>				</a:t>
            </a:r>
            <a:r>
              <a:rPr lang="sr-Latn-RS" sz="2400" dirty="0"/>
              <a:t>Bill Gates, 1981. (nepotvrđeno)</a:t>
            </a:r>
            <a:endParaRPr lang="en-GB" sz="2400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38671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z="3600" dirty="0"/>
              <a:t>Problemi fiksnog deljenja na particije sa jednakim veličinama particija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Program može da bude prevelik za particiju</a:t>
            </a:r>
            <a:r>
              <a:rPr lang="en-US" dirty="0"/>
              <a:t>  </a:t>
            </a:r>
          </a:p>
          <a:p>
            <a:r>
              <a:rPr lang="sr-Latn-RS" dirty="0"/>
              <a:t>Neefikasno korišćenje glavne memorije</a:t>
            </a:r>
            <a:r>
              <a:rPr lang="en-US" dirty="0"/>
              <a:t>  </a:t>
            </a:r>
          </a:p>
          <a:p>
            <a:pPr lvl="1"/>
            <a:r>
              <a:rPr lang="sr-Latn-RS" dirty="0"/>
              <a:t>Bez obzira na veličinu programa, zauzima se cela particija</a:t>
            </a:r>
            <a:endParaRPr lang="en-US" dirty="0"/>
          </a:p>
          <a:p>
            <a:pPr lvl="1"/>
            <a:r>
              <a:rPr lang="sr-Latn-RS" dirty="0"/>
              <a:t>To je </a:t>
            </a:r>
            <a:r>
              <a:rPr lang="sr-Latn-RS" b="1" dirty="0"/>
              <a:t>interna fragmentacija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49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particije nejednake veličine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778752" cy="4495800"/>
          </a:xfrm>
        </p:spPr>
        <p:txBody>
          <a:bodyPr/>
          <a:lstStyle/>
          <a:p>
            <a:r>
              <a:rPr lang="sr-Latn-RS" dirty="0"/>
              <a:t>Umanjuju pomenute probleme</a:t>
            </a:r>
            <a:endParaRPr lang="en-NZ" dirty="0"/>
          </a:p>
          <a:p>
            <a:pPr lvl="1"/>
            <a:r>
              <a:rPr lang="sr-Latn-RS" dirty="0"/>
              <a:t>Ne rešavaju ih potpuno</a:t>
            </a:r>
            <a:endParaRPr lang="en-NZ" dirty="0"/>
          </a:p>
          <a:p>
            <a:r>
              <a:rPr lang="sr-Latn-RS" dirty="0"/>
              <a:t>Na slici</a:t>
            </a:r>
          </a:p>
          <a:p>
            <a:pPr lvl="1"/>
            <a:r>
              <a:rPr lang="sr-Latn-RS" dirty="0"/>
              <a:t>Programi manji od 16M mogu da se smeste u memoriju</a:t>
            </a:r>
            <a:endParaRPr lang="en-NZ" dirty="0"/>
          </a:p>
          <a:p>
            <a:pPr lvl="1"/>
            <a:r>
              <a:rPr lang="sr-Latn-RS" dirty="0"/>
              <a:t>Manji programi mogu da se smeste u manje particije, čime se smanjuje interna fragmentacija</a:t>
            </a:r>
            <a:endParaRPr lang="en-US" dirty="0"/>
          </a:p>
        </p:txBody>
      </p:sp>
      <p:pic>
        <p:nvPicPr>
          <p:cNvPr id="5" name="Content Placeholder 3" descr="Fig07_02.gif"/>
          <p:cNvPicPr>
            <a:picLocks noChangeAspect="1"/>
          </p:cNvPicPr>
          <p:nvPr/>
        </p:nvPicPr>
        <p:blipFill rotWithShape="1">
          <a:blip r:embed="rId2"/>
          <a:srcRect l="56661" b="14025"/>
          <a:stretch/>
        </p:blipFill>
        <p:spPr bwMode="auto">
          <a:xfrm>
            <a:off x="7315200" y="1600200"/>
            <a:ext cx="1806781" cy="472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8425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sr-Latn-RS" dirty="0"/>
          </a:p>
          <a:p>
            <a:r>
              <a:rPr lang="sr-Latn-RS" dirty="0"/>
              <a:t>P</a:t>
            </a:r>
            <a:r>
              <a:rPr lang="en-US" dirty="0" err="1"/>
              <a:t>artici</a:t>
            </a:r>
            <a:r>
              <a:rPr lang="sr-Latn-RS" dirty="0"/>
              <a:t>je</a:t>
            </a:r>
            <a:r>
              <a:rPr lang="en-US" dirty="0"/>
              <a:t> </a:t>
            </a:r>
            <a:r>
              <a:rPr lang="en-US" dirty="0" err="1"/>
              <a:t>jednake</a:t>
            </a:r>
            <a:r>
              <a:rPr lang="en-US" dirty="0"/>
              <a:t> </a:t>
            </a:r>
            <a:r>
              <a:rPr lang="en-US" dirty="0" err="1"/>
              <a:t>veli</a:t>
            </a:r>
            <a:r>
              <a:rPr lang="sr-Latn-RS" dirty="0"/>
              <a:t>čine </a:t>
            </a:r>
          </a:p>
          <a:p>
            <a:pPr lvl="1"/>
            <a:r>
              <a:rPr lang="sr-Latn-RS" dirty="0"/>
              <a:t>nije važno koja particija će biti zauzeta, jer su sve jednake veličine</a:t>
            </a:r>
          </a:p>
          <a:p>
            <a:pPr lvl="1"/>
            <a:r>
              <a:rPr lang="sr-Latn-RS" dirty="0"/>
              <a:t>zauzima se prva raspoloživa particija</a:t>
            </a:r>
          </a:p>
          <a:p>
            <a:pPr marL="109728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5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997834" cy="4495800"/>
          </a:xfrm>
        </p:spPr>
        <p:txBody>
          <a:bodyPr/>
          <a:lstStyle/>
          <a:p>
            <a:r>
              <a:rPr lang="sr-Latn-RS" dirty="0"/>
              <a:t>Particije nejednake veličine</a:t>
            </a:r>
          </a:p>
          <a:p>
            <a:pPr lvl="1"/>
            <a:r>
              <a:rPr lang="sr-Latn-RS" dirty="0"/>
              <a:t>Procesu se dodeljuje najmanja particija u koju može da stane</a:t>
            </a:r>
          </a:p>
          <a:p>
            <a:pPr lvl="2"/>
            <a:r>
              <a:rPr lang="sr-Latn-RS" dirty="0"/>
              <a:t>Za svaku particiju, red čekanja</a:t>
            </a:r>
          </a:p>
          <a:p>
            <a:pPr lvl="2"/>
            <a:r>
              <a:rPr lang="sr-Latn-RS" dirty="0"/>
              <a:t>Neefikasno, jer proces može da čeka i kad ima slobodna particija u koju može da se smesti</a:t>
            </a:r>
          </a:p>
          <a:p>
            <a:endParaRPr lang="en-US" dirty="0"/>
          </a:p>
        </p:txBody>
      </p:sp>
      <p:pic>
        <p:nvPicPr>
          <p:cNvPr id="4" name="Content Placeholder 3" descr="Fig07_03.gif"/>
          <p:cNvPicPr>
            <a:picLocks noGrp="1" noChangeAspect="1"/>
          </p:cNvPicPr>
          <p:nvPr/>
        </p:nvPicPr>
        <p:blipFill rotWithShape="1">
          <a:blip r:embed="rId2"/>
          <a:srcRect r="52663" b="21525"/>
          <a:stretch/>
        </p:blipFill>
        <p:spPr bwMode="auto">
          <a:xfrm>
            <a:off x="5610482" y="1752600"/>
            <a:ext cx="3533518" cy="424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7746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026152" cy="4495800"/>
          </a:xfrm>
        </p:spPr>
        <p:txBody>
          <a:bodyPr/>
          <a:lstStyle/>
          <a:p>
            <a:r>
              <a:rPr lang="sr-Latn-RS" dirty="0"/>
              <a:t>Particije nejednake veličine</a:t>
            </a:r>
          </a:p>
          <a:p>
            <a:pPr lvl="1"/>
            <a:r>
              <a:rPr lang="sr-Latn-RS" dirty="0"/>
              <a:t>Efikasnija varijanta</a:t>
            </a:r>
          </a:p>
          <a:p>
            <a:pPr lvl="2"/>
            <a:r>
              <a:rPr lang="sr-Latn-RS" dirty="0"/>
              <a:t>Jedan red čekanja za sve particije</a:t>
            </a:r>
          </a:p>
          <a:p>
            <a:pPr lvl="2"/>
            <a:r>
              <a:rPr lang="sr-Latn-RS" dirty="0"/>
              <a:t>Bira se najmanja raspoloživa particija </a:t>
            </a:r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  <p:pic>
        <p:nvPicPr>
          <p:cNvPr id="4" name="Content Placeholder 3" descr="Fig07_03.gif"/>
          <p:cNvPicPr>
            <a:picLocks noGrp="1" noChangeAspect="1"/>
          </p:cNvPicPr>
          <p:nvPr/>
        </p:nvPicPr>
        <p:blipFill rotWithShape="1">
          <a:blip r:embed="rId2"/>
          <a:srcRect l="53515" b="20790"/>
          <a:stretch/>
        </p:blipFill>
        <p:spPr bwMode="auto">
          <a:xfrm>
            <a:off x="5562600" y="1752600"/>
            <a:ext cx="3469908" cy="428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22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Nedostaci fiksnog deljenja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Ograničen broj aktivnih procesa</a:t>
            </a:r>
            <a:r>
              <a:rPr lang="en-NZ" dirty="0"/>
              <a:t> </a:t>
            </a:r>
          </a:p>
          <a:p>
            <a:pPr lvl="1"/>
            <a:r>
              <a:rPr lang="sr-Latn-RS" dirty="0"/>
              <a:t>Predefinisanim brojem particija ograničeno je koliko procesa može biti u radnoj memoriji</a:t>
            </a:r>
            <a:endParaRPr lang="en-NZ" dirty="0"/>
          </a:p>
          <a:p>
            <a:r>
              <a:rPr lang="sr-Latn-RS" dirty="0"/>
              <a:t>Veliki broj malih procesa neće efikasno koristiti memoriju</a:t>
            </a:r>
          </a:p>
          <a:p>
            <a:pPr lvl="1"/>
            <a:r>
              <a:rPr lang="sr-Latn-RS" dirty="0"/>
              <a:t>Značajni delovi particija će biti neiskorišćeni</a:t>
            </a:r>
          </a:p>
        </p:txBody>
      </p:sp>
    </p:spTree>
    <p:extLst>
      <p:ext uri="{BB962C8B-B14F-4D97-AF65-F5344CB8AC3E}">
        <p14:creationId xmlns:p14="http://schemas.microsoft.com/office/powerpoint/2010/main" val="3770508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Dinami</a:t>
            </a:r>
            <a:r>
              <a:rPr lang="sr-Latn-RS" dirty="0"/>
              <a:t>čko deljenje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Promenljiv broj particija</a:t>
            </a:r>
          </a:p>
          <a:p>
            <a:r>
              <a:rPr lang="sr-Latn-RS" dirty="0"/>
              <a:t>Particije promenljive veličine</a:t>
            </a:r>
            <a:endParaRPr lang="en-US" dirty="0"/>
          </a:p>
          <a:p>
            <a:r>
              <a:rPr lang="sr-Latn-RS" dirty="0"/>
              <a:t>Procesu se dodeljuje tačno onoliko memorije koliko zahteva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18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Dinamičko deljenje na particije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560"/>
          <a:stretch/>
        </p:blipFill>
        <p:spPr>
          <a:xfrm>
            <a:off x="2124323" y="1559118"/>
            <a:ext cx="5348572" cy="52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66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Dinamičko deljenje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/>
          <a:p>
            <a:r>
              <a:rPr lang="sr-Latn-RS" dirty="0"/>
              <a:t>Eksterna fragmentacija</a:t>
            </a:r>
          </a:p>
          <a:p>
            <a:pPr lvl="1"/>
            <a:r>
              <a:rPr lang="sr-Latn-RS" dirty="0"/>
              <a:t>mnogo malih rupa u memoriji</a:t>
            </a:r>
          </a:p>
          <a:p>
            <a:pPr lvl="1"/>
            <a:r>
              <a:rPr lang="sr-Latn-RS" dirty="0"/>
              <a:t>dovoljno slobodne memorije, ali nije u povezanim lokacijama</a:t>
            </a:r>
          </a:p>
          <a:p>
            <a:pPr lvl="1"/>
            <a:r>
              <a:rPr lang="sr-Latn-RS" dirty="0"/>
              <a:t>proces ne može da se smesti iako ukupno ima dovoljno memorije za smeštanje</a:t>
            </a:r>
          </a:p>
          <a:p>
            <a:pPr lvl="1"/>
            <a:r>
              <a:rPr lang="sr-Latn-RS" dirty="0"/>
              <a:t>Može se rešiti sažimanjem</a:t>
            </a:r>
          </a:p>
          <a:p>
            <a:pPr lvl="2"/>
            <a:r>
              <a:rPr lang="sr-Latn-RS" dirty="0"/>
              <a:t>s vremena na vreme se pomeraju procesi tako da budu u susednim lokacijama</a:t>
            </a:r>
          </a:p>
          <a:p>
            <a:pPr lvl="2"/>
            <a:r>
              <a:rPr lang="sr-Latn-RS" dirty="0"/>
              <a:t>sva slobodna memorija bude na kraju u jednom bloku</a:t>
            </a:r>
          </a:p>
          <a:p>
            <a:pPr lvl="2"/>
            <a:r>
              <a:rPr lang="sr-Latn-RS" dirty="0"/>
              <a:t>traje dugo i troši procesorsko vreme</a:t>
            </a:r>
          </a:p>
          <a:p>
            <a:pPr lvl="2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813057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OS mora da odluči u koji blok da smesti proces</a:t>
            </a:r>
          </a:p>
          <a:p>
            <a:r>
              <a:rPr lang="sr-Latn-RS" dirty="0"/>
              <a:t>Najbolji odgovarajući</a:t>
            </a:r>
          </a:p>
        </p:txBody>
      </p:sp>
      <p:pic>
        <p:nvPicPr>
          <p:cNvPr id="4" name="Parallel Parking Perfec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3200400"/>
            <a:ext cx="42672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405623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Memorija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 bi se </a:t>
            </a:r>
            <a:r>
              <a:rPr lang="en-US" dirty="0" err="1"/>
              <a:t>podr</a:t>
            </a:r>
            <a:r>
              <a:rPr lang="sr-Latn-RS" dirty="0"/>
              <a:t>žalo</a:t>
            </a:r>
            <a:r>
              <a:rPr lang="en-US" dirty="0"/>
              <a:t> </a:t>
            </a:r>
            <a:r>
              <a:rPr lang="en-US" dirty="0" err="1"/>
              <a:t>multiprogramiranje</a:t>
            </a:r>
            <a:endParaRPr lang="en-US" dirty="0"/>
          </a:p>
          <a:p>
            <a:pPr lvl="1"/>
            <a:r>
              <a:rPr lang="sr-Latn-RS" dirty="0"/>
              <a:t>OS mora da čuva više procesa u glavnoj memoriji</a:t>
            </a:r>
          </a:p>
          <a:p>
            <a:pPr lvl="1"/>
            <a:r>
              <a:rPr lang="sr-Latn-RS" dirty="0"/>
              <a:t>Memorija se deli između više procesa</a:t>
            </a:r>
          </a:p>
          <a:p>
            <a:r>
              <a:rPr lang="sr-Latn-RS" dirty="0"/>
              <a:t>Radna memorija je veliki linearni niz bajtova</a:t>
            </a:r>
          </a:p>
          <a:p>
            <a:pPr lvl="1"/>
            <a:r>
              <a:rPr lang="sr-Latn-RS" dirty="0"/>
              <a:t>Svaki bajt ima svoju adresu</a:t>
            </a:r>
          </a:p>
          <a:p>
            <a:r>
              <a:rPr lang="sr-Latn-RS" dirty="0"/>
              <a:t>Izvršavanje instrukcije</a:t>
            </a:r>
          </a:p>
          <a:p>
            <a:pPr lvl="1"/>
            <a:r>
              <a:rPr lang="sr-Latn-RS" dirty="0"/>
              <a:t>Procesor preuzima instrukcije iz memorije na osnovu vrednosti brojača instrukcija</a:t>
            </a:r>
          </a:p>
          <a:p>
            <a:pPr lvl="1"/>
            <a:r>
              <a:rPr lang="sr-Latn-RS" dirty="0"/>
              <a:t>Instrukcija se dekodira i može da uzrokuje dobavljanje operanada iz memorije</a:t>
            </a:r>
          </a:p>
          <a:p>
            <a:pPr lvl="1"/>
            <a:r>
              <a:rPr lang="sr-Latn-RS" dirty="0"/>
              <a:t>Nakon izvršenja instrukcije nad operandima, može biti potrebno smestiti rezultat u memoriju</a:t>
            </a:r>
          </a:p>
        </p:txBody>
      </p:sp>
    </p:spTree>
    <p:extLst>
      <p:ext uri="{BB962C8B-B14F-4D97-AF65-F5344CB8AC3E}">
        <p14:creationId xmlns:p14="http://schemas.microsoft.com/office/powerpoint/2010/main" val="48971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Najbolji odgovarajući</a:t>
            </a:r>
          </a:p>
          <a:p>
            <a:pPr lvl="1"/>
            <a:r>
              <a:rPr lang="sr-Latn-RS" dirty="0"/>
              <a:t>Bira se slobodan blok koji je po veličini najbliži zahtevu</a:t>
            </a:r>
          </a:p>
          <a:p>
            <a:pPr lvl="1"/>
            <a:r>
              <a:rPr lang="sr-Latn-RS" dirty="0"/>
              <a:t>Najlošije performanse</a:t>
            </a:r>
          </a:p>
          <a:p>
            <a:pPr lvl="1"/>
            <a:r>
              <a:rPr lang="sr-Latn-RS" dirty="0"/>
              <a:t>Najmanji mogući deo bloka ostaje neiskorišćen</a:t>
            </a:r>
          </a:p>
          <a:p>
            <a:pPr lvl="1"/>
            <a:r>
              <a:rPr lang="sr-Latn-RS" dirty="0"/>
              <a:t>Sažimanje mora češće nego kod ostalih algoritama, jer ostaje puno malih blokova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056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Prvi odgovarajući</a:t>
            </a:r>
          </a:p>
        </p:txBody>
      </p:sp>
      <p:pic>
        <p:nvPicPr>
          <p:cNvPr id="4" name="Top 10 Funniest Parking Fails COMPILATION! - [2014]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2251456"/>
            <a:ext cx="6629400" cy="3729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28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Prvi odgovarajući</a:t>
            </a:r>
          </a:p>
          <a:p>
            <a:pPr lvl="1"/>
            <a:r>
              <a:rPr lang="sr-Latn-RS" dirty="0"/>
              <a:t>Prolazi se kroz memoriju od početka</a:t>
            </a:r>
          </a:p>
          <a:p>
            <a:pPr lvl="1"/>
            <a:r>
              <a:rPr lang="sr-Latn-RS" dirty="0"/>
              <a:t>Pronalazi se prvi slobodan blok dovoljno velik da se proces smesti</a:t>
            </a:r>
          </a:p>
          <a:p>
            <a:pPr lvl="1"/>
            <a:r>
              <a:rPr lang="sr-Latn-RS" dirty="0"/>
              <a:t>Najjednostavniji i najbrži algoritam</a:t>
            </a:r>
          </a:p>
          <a:p>
            <a:pPr lvl="1"/>
            <a:r>
              <a:rPr lang="sr-Latn-RS" dirty="0"/>
              <a:t>Može da rezultira u mnogo malih slobodnih particija u početnom delu memorije, koje se uvek moraju iznova pretraživati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471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Sledeći odgovarajući</a:t>
            </a:r>
            <a:endParaRPr lang="en-US" dirty="0"/>
          </a:p>
          <a:p>
            <a:pPr lvl="1"/>
            <a:r>
              <a:rPr lang="sr-Latn-RS" dirty="0"/>
              <a:t>Prolazi se kroz memoriju počevši od lokacije na kojoj je izvršeno poslednje ubacivanje</a:t>
            </a:r>
          </a:p>
          <a:p>
            <a:pPr lvl="1"/>
            <a:r>
              <a:rPr lang="sr-Latn-RS" dirty="0"/>
              <a:t>Često procese smešta na kraj memorije gde je najveći slobodan blok</a:t>
            </a:r>
          </a:p>
          <a:p>
            <a:pPr lvl="1"/>
            <a:r>
              <a:rPr lang="sr-Latn-RS" dirty="0"/>
              <a:t>Ovaj blok će biti izdeljen na male fragmente</a:t>
            </a:r>
          </a:p>
          <a:p>
            <a:pPr lvl="1"/>
            <a:r>
              <a:rPr lang="sr-Latn-RS" dirty="0"/>
              <a:t>Potrebno je sažimanje da bi se opet dobio veliki slobodan blok na kraju memorije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10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349752" cy="4495800"/>
          </a:xfrm>
        </p:spPr>
        <p:txBody>
          <a:bodyPr/>
          <a:lstStyle/>
          <a:p>
            <a:r>
              <a:rPr lang="sr-Latn-RS" dirty="0"/>
              <a:t>Ubacuje se blok od 16M</a:t>
            </a:r>
            <a:endParaRPr lang="en-US" dirty="0"/>
          </a:p>
        </p:txBody>
      </p:sp>
      <p:pic>
        <p:nvPicPr>
          <p:cNvPr id="4" name="Content Placeholder 3" descr="Fig07_05.gif"/>
          <p:cNvPicPr>
            <a:picLocks noGrp="1" noChangeAspect="1"/>
          </p:cNvPicPr>
          <p:nvPr/>
        </p:nvPicPr>
        <p:blipFill rotWithShape="1">
          <a:blip r:embed="rId2"/>
          <a:srcRect b="18313"/>
          <a:stretch/>
        </p:blipFill>
        <p:spPr>
          <a:xfrm>
            <a:off x="4191000" y="1752600"/>
            <a:ext cx="4838749" cy="46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86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Deljenje na particije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Problem interne i eksterne fragmentacije</a:t>
            </a:r>
          </a:p>
          <a:p>
            <a:r>
              <a:rPr lang="sr-Latn-RS" dirty="0"/>
              <a:t>Npr. kod dinamičkog deljenja na particije i korišćenja algoritma „prvi odgovarajući“ za N alociranih blokova još N/2 blokova će biti izgubljeno zbog eksterne fragmentacije</a:t>
            </a:r>
          </a:p>
          <a:p>
            <a:r>
              <a:rPr lang="sr-Latn-RS" dirty="0"/>
              <a:t>Ne koristi se u savremenim 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519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Partnerski sistem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Celokupna raspoloživa memorija se tretira kao jedan blok veličine </a:t>
            </a:r>
            <a:r>
              <a:rPr lang="en-US" dirty="0"/>
              <a:t>2</a:t>
            </a:r>
            <a:r>
              <a:rPr lang="en-US" baseline="30000" dirty="0"/>
              <a:t>U</a:t>
            </a:r>
          </a:p>
          <a:p>
            <a:r>
              <a:rPr lang="sr-Latn-RS" dirty="0"/>
              <a:t>Ako se zahteva blok veličine </a:t>
            </a:r>
            <a:r>
              <a:rPr lang="sr-Latn-RS" i="1" dirty="0"/>
              <a:t>s, </a:t>
            </a:r>
            <a:r>
              <a:rPr lang="en-US" dirty="0"/>
              <a:t>2</a:t>
            </a:r>
            <a:r>
              <a:rPr lang="en-US" i="1" baseline="30000" dirty="0"/>
              <a:t>U</a:t>
            </a:r>
            <a:r>
              <a:rPr lang="en-US" baseline="30000" dirty="0"/>
              <a:t>-1</a:t>
            </a:r>
            <a:r>
              <a:rPr lang="en-US" dirty="0"/>
              <a:t> &lt; </a:t>
            </a:r>
            <a:r>
              <a:rPr lang="en-US" i="1" dirty="0"/>
              <a:t>s </a:t>
            </a:r>
            <a:r>
              <a:rPr lang="en-US" dirty="0"/>
              <a:t>&lt;= 2</a:t>
            </a:r>
            <a:r>
              <a:rPr lang="en-US" i="1" baseline="30000" dirty="0"/>
              <a:t>U</a:t>
            </a:r>
            <a:endParaRPr lang="en-US" i="1" dirty="0"/>
          </a:p>
          <a:p>
            <a:pPr lvl="1"/>
            <a:r>
              <a:rPr lang="sr-Latn-RS" dirty="0"/>
              <a:t>ceo blok se alocira</a:t>
            </a:r>
          </a:p>
          <a:p>
            <a:r>
              <a:rPr lang="sr-Latn-RS" dirty="0"/>
              <a:t>U suprotnom, blok se deli na dva jednaka bloka (partnera)</a:t>
            </a:r>
          </a:p>
          <a:p>
            <a:r>
              <a:rPr lang="sr-Latn-RS" dirty="0"/>
              <a:t>Postupak se rekurzivno ponavlja dok god se ne stvori najmanji blok koji je veći ili jednak </a:t>
            </a:r>
            <a:r>
              <a:rPr lang="sr-Latn-RS" i="1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7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Primer rada partnerskog sistema</a:t>
            </a:r>
            <a:endParaRPr lang="en-US" dirty="0"/>
          </a:p>
        </p:txBody>
      </p:sp>
      <p:pic>
        <p:nvPicPr>
          <p:cNvPr id="4" name="Content Placeholder 3" descr="Fig07_06.gif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750"/>
          <a:stretch/>
        </p:blipFill>
        <p:spPr>
          <a:xfrm>
            <a:off x="533400" y="1600200"/>
            <a:ext cx="8412156" cy="4825117"/>
          </a:xfrm>
        </p:spPr>
      </p:pic>
    </p:spTree>
    <p:extLst>
      <p:ext uri="{BB962C8B-B14F-4D97-AF65-F5344CB8AC3E}">
        <p14:creationId xmlns:p14="http://schemas.microsoft.com/office/powerpoint/2010/main" val="1994085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944562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Primer rada partnerskog sistema</a:t>
            </a:r>
            <a:endParaRPr lang="en-US" dirty="0"/>
          </a:p>
        </p:txBody>
      </p:sp>
      <p:pic>
        <p:nvPicPr>
          <p:cNvPr id="4" name="Content Placeholder 3" descr="Fig07_07.gif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4476"/>
          <a:stretch/>
        </p:blipFill>
        <p:spPr>
          <a:xfrm>
            <a:off x="1219200" y="1752600"/>
            <a:ext cx="6531428" cy="4431527"/>
          </a:xfrm>
        </p:spPr>
      </p:pic>
    </p:spTree>
    <p:extLst>
      <p:ext uri="{BB962C8B-B14F-4D97-AF65-F5344CB8AC3E}">
        <p14:creationId xmlns:p14="http://schemas.microsoft.com/office/powerpoint/2010/main" val="3704147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Partnerski sistem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dirty="0"/>
              <a:t>Prednosti</a:t>
            </a:r>
          </a:p>
          <a:p>
            <a:pPr lvl="1"/>
            <a:r>
              <a:rPr lang="sr-Latn-RS" dirty="0"/>
              <a:t>Zauzima se blok koji najbolje odgovara veličini procesa</a:t>
            </a:r>
          </a:p>
          <a:p>
            <a:pPr lvl="1"/>
            <a:r>
              <a:rPr lang="sr-Latn-RS" dirty="0"/>
              <a:t>Jednostavno se sažimaju susedni slobodni blokovi</a:t>
            </a:r>
          </a:p>
          <a:p>
            <a:r>
              <a:rPr lang="sr-Latn-RS" dirty="0"/>
              <a:t>Nedostaci</a:t>
            </a:r>
          </a:p>
          <a:p>
            <a:pPr lvl="1"/>
            <a:r>
              <a:rPr lang="sr-Latn-RS" dirty="0"/>
              <a:t>Interna fragmentacija</a:t>
            </a:r>
          </a:p>
          <a:p>
            <a:r>
              <a:rPr lang="sr-Latn-RS" dirty="0"/>
              <a:t>U savremenim OS se kao osnovni način upravljanja memorijom koriste</a:t>
            </a:r>
          </a:p>
          <a:p>
            <a:pPr lvl="1"/>
            <a:r>
              <a:rPr lang="sr-Latn-RS" dirty="0"/>
              <a:t>Straničenje i</a:t>
            </a:r>
          </a:p>
          <a:p>
            <a:pPr lvl="1"/>
            <a:r>
              <a:rPr lang="sr-Latn-RS" dirty="0"/>
              <a:t>Segmentacija</a:t>
            </a:r>
          </a:p>
          <a:p>
            <a:r>
              <a:rPr lang="sr-Latn-RS" dirty="0"/>
              <a:t>Modifikovana varijanta partnerskog sistema se koristi jednim delom u Linuxu u kombinaciji sa straničenjem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35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Potreba</a:t>
            </a:r>
            <a:r>
              <a:rPr lang="en-US" sz="3600" dirty="0"/>
              <a:t> </a:t>
            </a:r>
            <a:r>
              <a:rPr lang="en-US" sz="3600" dirty="0" err="1"/>
              <a:t>za</a:t>
            </a:r>
            <a:r>
              <a:rPr lang="en-US" sz="3600" dirty="0"/>
              <a:t> </a:t>
            </a:r>
            <a:r>
              <a:rPr lang="en-US" sz="3600" dirty="0" err="1"/>
              <a:t>upravljanjem</a:t>
            </a:r>
            <a:r>
              <a:rPr lang="en-US" sz="3600" dirty="0"/>
              <a:t> </a:t>
            </a:r>
            <a:r>
              <a:rPr lang="en-US" sz="3600" dirty="0" err="1"/>
              <a:t>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sr-Latn-RS" dirty="0"/>
              <a:t>Lokacija podataka i instrukcija procesa </a:t>
            </a:r>
          </a:p>
          <a:p>
            <a:pPr lvl="1"/>
            <a:r>
              <a:rPr lang="sr-Latn-RS" dirty="0"/>
              <a:t>Glavna memorija i registri procesora su jedina memorijska skladišta kojima procesor može direktno da pristupa</a:t>
            </a:r>
          </a:p>
          <a:p>
            <a:pPr lvl="1"/>
            <a:r>
              <a:rPr lang="sr-Latn-RS" dirty="0"/>
              <a:t>U trenutku izvršavanja instrukcije, instrukcija i podaci koje koristi moraju biti u jednom od ova dva skladišta (ili u procesorskoj keš memoriji)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172551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Straničenje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321552" cy="4648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Memorija se deli na male delove jednake veličine</a:t>
            </a:r>
          </a:p>
          <a:p>
            <a:r>
              <a:rPr lang="sr-Latn-RS" dirty="0"/>
              <a:t>Proces se deli na male delove jednake veličine</a:t>
            </a:r>
          </a:p>
          <a:p>
            <a:r>
              <a:rPr lang="sr-Latn-RS" dirty="0"/>
              <a:t>Delovi memorije se zovu </a:t>
            </a:r>
            <a:r>
              <a:rPr lang="sr-Latn-RS" b="1" dirty="0"/>
              <a:t>okviri</a:t>
            </a:r>
          </a:p>
          <a:p>
            <a:r>
              <a:rPr lang="sr-Latn-RS" dirty="0"/>
              <a:t>Delovi procesa se zovu</a:t>
            </a:r>
            <a:r>
              <a:rPr lang="en-US" dirty="0"/>
              <a:t> </a:t>
            </a:r>
            <a:r>
              <a:rPr lang="sr-Latn-RS" b="1" dirty="0"/>
              <a:t>stranice</a:t>
            </a:r>
            <a:r>
              <a:rPr lang="en-US" dirty="0"/>
              <a:t> </a:t>
            </a:r>
            <a:endParaRPr lang="sr-Latn-RS" dirty="0"/>
          </a:p>
          <a:p>
            <a:r>
              <a:rPr lang="sr-Latn-RS" dirty="0"/>
              <a:t>Veličina okvira i stranice je jednaka</a:t>
            </a:r>
          </a:p>
          <a:p>
            <a:r>
              <a:rPr lang="sr-Latn-RS" dirty="0"/>
              <a:t>Stranice procesa se mogu dodeljivati okvirima, </a:t>
            </a:r>
            <a:r>
              <a:rPr lang="sr-Latn-RS" b="1" dirty="0"/>
              <a:t>koji ne moraju biti susedni</a:t>
            </a:r>
            <a:endParaRPr lang="en-US" b="1" dirty="0"/>
          </a:p>
          <a:p>
            <a:endParaRPr lang="en-US" b="1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34809" y="6218914"/>
            <a:ext cx="1089991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Proces</a:t>
            </a: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80390"/>
              </p:ext>
            </p:extLst>
          </p:nvPr>
        </p:nvGraphicFramePr>
        <p:xfrm>
          <a:off x="8130209" y="3247114"/>
          <a:ext cx="836212" cy="297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Okvir 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Okvir 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Okvir 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...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765668"/>
              </p:ext>
            </p:extLst>
          </p:nvPr>
        </p:nvGraphicFramePr>
        <p:xfrm>
          <a:off x="6961698" y="5282648"/>
          <a:ext cx="836212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Stranica 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Stranica 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Stranica 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...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8054009" y="6248400"/>
            <a:ext cx="1089991" cy="3810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2000" dirty="0"/>
              <a:t>Memorija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85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Straničenje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264152" cy="4343400"/>
          </a:xfrm>
        </p:spPr>
        <p:txBody>
          <a:bodyPr>
            <a:normAutofit/>
          </a:bodyPr>
          <a:lstStyle/>
          <a:p>
            <a:r>
              <a:rPr lang="sr-Latn-RS" dirty="0"/>
              <a:t>Eksterne fragmentacije nema</a:t>
            </a:r>
          </a:p>
          <a:p>
            <a:endParaRPr lang="sr-Latn-RS" dirty="0"/>
          </a:p>
          <a:p>
            <a:r>
              <a:rPr lang="sr-Latn-RS" dirty="0"/>
              <a:t>Interna fragmentacija samo u poslednjoj stranici procesa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b="5527"/>
          <a:stretch/>
        </p:blipFill>
        <p:spPr>
          <a:xfrm>
            <a:off x="4876800" y="1524000"/>
            <a:ext cx="4112254" cy="50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6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Tabela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sz="3200" dirty="0"/>
              <a:t>OS za svaki proces održava tabelu stranica</a:t>
            </a:r>
            <a:endParaRPr lang="en-US" sz="3200" dirty="0"/>
          </a:p>
          <a:p>
            <a:r>
              <a:rPr lang="sr-Latn-RS" sz="3200" dirty="0"/>
              <a:t>Za svaku stranicu tabela sadrži broj okvira u koji je smeštena</a:t>
            </a:r>
          </a:p>
          <a:p>
            <a:r>
              <a:rPr lang="sr-Latn-RS" sz="3200" dirty="0"/>
              <a:t>Procesor mora da zna da pristupi tabeli stranica procesa</a:t>
            </a:r>
          </a:p>
          <a:p>
            <a:r>
              <a:rPr lang="sr-Latn-RS" sz="3200" dirty="0"/>
              <a:t>Na osnovu broja stranice i relativnog pomeraja u okviru stranice, formira se apsolutna adresa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32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Tabela stranica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527"/>
          <a:stretch/>
        </p:blipFill>
        <p:spPr>
          <a:xfrm>
            <a:off x="4876800" y="1524000"/>
            <a:ext cx="4112254" cy="509806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407670"/>
              </p:ext>
            </p:extLst>
          </p:nvPr>
        </p:nvGraphicFramePr>
        <p:xfrm>
          <a:off x="685800" y="2286000"/>
          <a:ext cx="5334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67957"/>
              </p:ext>
            </p:extLst>
          </p:nvPr>
        </p:nvGraphicFramePr>
        <p:xfrm>
          <a:off x="1447800" y="2286000"/>
          <a:ext cx="5334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00403"/>
              </p:ext>
            </p:extLst>
          </p:nvPr>
        </p:nvGraphicFramePr>
        <p:xfrm>
          <a:off x="2209800" y="2286000"/>
          <a:ext cx="5334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7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8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9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231"/>
              </p:ext>
            </p:extLst>
          </p:nvPr>
        </p:nvGraphicFramePr>
        <p:xfrm>
          <a:off x="3048000" y="2286000"/>
          <a:ext cx="533400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4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5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6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634308"/>
              </p:ext>
            </p:extLst>
          </p:nvPr>
        </p:nvGraphicFramePr>
        <p:xfrm>
          <a:off x="3810000" y="2286000"/>
          <a:ext cx="533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14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85800" y="3419061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A</a:t>
            </a:r>
            <a:endParaRPr lang="en-US" sz="18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383195" y="3429000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B</a:t>
            </a:r>
            <a:endParaRPr lang="en-US" sz="1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209800" y="3429000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C</a:t>
            </a:r>
            <a:endParaRPr lang="en-US" sz="18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048000" y="3419061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D</a:t>
            </a:r>
            <a:endParaRPr lang="en-US" sz="18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472070" y="2805485"/>
            <a:ext cx="15240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200" dirty="0"/>
              <a:t>Lista slobodnih okvira</a:t>
            </a:r>
            <a:endParaRPr lang="en-US" sz="12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14400" y="3882530"/>
            <a:ext cx="2557670" cy="6894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Tabele stranica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7358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Logičke adrese</a:t>
            </a:r>
            <a:endParaRPr lang="en-US" dirty="0"/>
          </a:p>
        </p:txBody>
      </p:sp>
      <p:pic>
        <p:nvPicPr>
          <p:cNvPr id="4" name="Content Placeholder 3" descr="Fig07_11.gif"/>
          <p:cNvPicPr>
            <a:picLocks noGrp="1" noChangeAspect="1"/>
          </p:cNvPicPr>
          <p:nvPr/>
        </p:nvPicPr>
        <p:blipFill rotWithShape="1">
          <a:blip r:embed="rId2"/>
          <a:srcRect t="529" r="36360" b="11836"/>
          <a:stretch/>
        </p:blipFill>
        <p:spPr>
          <a:xfrm>
            <a:off x="4800600" y="1866568"/>
            <a:ext cx="4049864" cy="446863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4187952" cy="4495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Relativna adresa</a:t>
            </a:r>
          </a:p>
          <a:p>
            <a:pPr lvl="1"/>
            <a:r>
              <a:rPr lang="sr-Latn-RS" dirty="0"/>
              <a:t>pomeraj u odnosu na početak</a:t>
            </a:r>
          </a:p>
          <a:p>
            <a:r>
              <a:rPr lang="sr-Latn-RS" dirty="0"/>
              <a:t>Logička adresa</a:t>
            </a:r>
          </a:p>
          <a:p>
            <a:pPr lvl="1"/>
            <a:r>
              <a:rPr lang="sr-Latn-RS" dirty="0"/>
              <a:t>broj stranice i pomeraj unutar nje</a:t>
            </a:r>
          </a:p>
          <a:p>
            <a:r>
              <a:rPr lang="sr-Latn-RS" sz="3100" dirty="0"/>
              <a:t>Ako se odredi da je veličina stranice stepen od 2</a:t>
            </a:r>
          </a:p>
          <a:p>
            <a:pPr lvl="1"/>
            <a:r>
              <a:rPr lang="sr-Latn-RS" dirty="0"/>
              <a:t>tada su relativna i logička adresa iste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2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Straničenje – prevođenje logičke adrese u fizičku</a:t>
            </a:r>
            <a:endParaRPr lang="en-US" dirty="0"/>
          </a:p>
        </p:txBody>
      </p:sp>
      <p:pic>
        <p:nvPicPr>
          <p:cNvPr id="5" name="Content Placeholder 3" descr="Fig07_12a.gif"/>
          <p:cNvPicPr>
            <a:picLocks noChangeAspect="1"/>
          </p:cNvPicPr>
          <p:nvPr/>
        </p:nvPicPr>
        <p:blipFill rotWithShape="1">
          <a:blip r:embed="rId2"/>
          <a:srcRect b="6971"/>
          <a:stretch/>
        </p:blipFill>
        <p:spPr>
          <a:xfrm>
            <a:off x="2223218" y="1524000"/>
            <a:ext cx="6926580" cy="4043280"/>
          </a:xfrm>
          <a:prstGeom prst="rect">
            <a:avLst/>
          </a:prstGeom>
        </p:spPr>
      </p:pic>
      <p:sp>
        <p:nvSpPr>
          <p:cNvPr id="6" name="Line Callout 1 (Accent Bar) 5"/>
          <p:cNvSpPr/>
          <p:nvPr/>
        </p:nvSpPr>
        <p:spPr>
          <a:xfrm flipH="1">
            <a:off x="76200" y="1981200"/>
            <a:ext cx="1447800" cy="990600"/>
          </a:xfrm>
          <a:prstGeom prst="accentCallout1">
            <a:avLst>
              <a:gd name="adj1" fmla="val 32396"/>
              <a:gd name="adj2" fmla="val -8631"/>
              <a:gd name="adj3" fmla="val 45855"/>
              <a:gd name="adj4" fmla="val -455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Broj stranice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7086600" y="1675075"/>
            <a:ext cx="1600200" cy="990600"/>
          </a:xfrm>
          <a:prstGeom prst="accentCallout1">
            <a:avLst>
              <a:gd name="adj1" fmla="val 32396"/>
              <a:gd name="adj2" fmla="val -8631"/>
              <a:gd name="adj3" fmla="val 73949"/>
              <a:gd name="adj4" fmla="val -5945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Pomeraj unutar stranice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228600" y="4343400"/>
            <a:ext cx="1447800" cy="990600"/>
          </a:xfrm>
          <a:prstGeom prst="accentCallout1">
            <a:avLst>
              <a:gd name="adj1" fmla="val 32396"/>
              <a:gd name="adj2" fmla="val -8631"/>
              <a:gd name="adj3" fmla="val -46452"/>
              <a:gd name="adj4" fmla="val -18339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Broj okvira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2286000" y="5554028"/>
            <a:ext cx="1828800" cy="990600"/>
          </a:xfrm>
          <a:prstGeom prst="accentCallout1">
            <a:avLst>
              <a:gd name="adj1" fmla="val 32396"/>
              <a:gd name="adj2" fmla="val -8631"/>
              <a:gd name="adj3" fmla="val -23977"/>
              <a:gd name="adj4" fmla="val -9380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Apsolutna adresa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9868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245352" cy="4495800"/>
          </a:xfrm>
        </p:spPr>
        <p:txBody>
          <a:bodyPr>
            <a:normAutofit/>
          </a:bodyPr>
          <a:lstStyle/>
          <a:p>
            <a:r>
              <a:rPr lang="sr-Latn-RS" sz="3100" dirty="0"/>
              <a:t>Programer „ne vidi“ program kao niz adresiranja linearno organizovanih memorijskih lokacija</a:t>
            </a:r>
            <a:r>
              <a:rPr lang="sr-Latn-RS" sz="2800" dirty="0"/>
              <a:t> </a:t>
            </a:r>
          </a:p>
          <a:p>
            <a:r>
              <a:rPr lang="sr-Latn-RS" sz="3100" dirty="0"/>
              <a:t>Programer vidi program kao skup </a:t>
            </a:r>
            <a:r>
              <a:rPr lang="sr-Latn-RS" sz="3100" b="1" dirty="0"/>
              <a:t>segmenata</a:t>
            </a:r>
          </a:p>
          <a:p>
            <a:pPr lvl="1"/>
            <a:r>
              <a:rPr lang="sr-Latn-RS" sz="2800" dirty="0"/>
              <a:t>segmenti su različite dužine</a:t>
            </a:r>
          </a:p>
          <a:p>
            <a:pPr lvl="1"/>
            <a:r>
              <a:rPr lang="sr-Latn-RS" sz="2800" dirty="0"/>
              <a:t>postoji ograničenje za maksimalnu veličinu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362200"/>
            <a:ext cx="26289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265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z="2800" dirty="0"/>
              <a:t>Segmentacija je način upravljanja memorijom koji se bazira na posmatranju memorije iz ugla programera</a:t>
            </a:r>
          </a:p>
          <a:p>
            <a:r>
              <a:rPr lang="sr-Latn-RS" sz="2800" dirty="0"/>
              <a:t>Logički adresni prostor se deli u segmente promenljive veličine</a:t>
            </a:r>
          </a:p>
          <a:p>
            <a:r>
              <a:rPr lang="sr-Latn-RS" sz="2800" dirty="0"/>
              <a:t>Kompajler generiše odvojene segmente za različite delove koda</a:t>
            </a:r>
          </a:p>
          <a:p>
            <a:r>
              <a:rPr lang="sr-Latn-RS" sz="2800" dirty="0"/>
              <a:t>Slično dinamičkom deljenju na particije</a:t>
            </a:r>
          </a:p>
          <a:p>
            <a:r>
              <a:rPr lang="sr-Latn-RS" sz="2800" dirty="0"/>
              <a:t>Nema interne fragmentacije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850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11952" cy="4495800"/>
          </a:xfrm>
        </p:spPr>
        <p:txBody>
          <a:bodyPr/>
          <a:lstStyle/>
          <a:p>
            <a:endParaRPr lang="sr-Latn-RS" sz="3100" dirty="0"/>
          </a:p>
          <a:p>
            <a:r>
              <a:rPr lang="sr-Latn-RS" sz="3100" dirty="0"/>
              <a:t>Adresa se sastoji iz dva dela</a:t>
            </a:r>
          </a:p>
          <a:p>
            <a:pPr lvl="1"/>
            <a:r>
              <a:rPr lang="sr-Latn-RS" sz="2800" dirty="0"/>
              <a:t>broj segmenta</a:t>
            </a:r>
          </a:p>
          <a:p>
            <a:pPr lvl="1"/>
            <a:r>
              <a:rPr lang="sr-Latn-RS" sz="2800" dirty="0"/>
              <a:t>pomeraj unutar segmenta</a:t>
            </a:r>
          </a:p>
          <a:p>
            <a:endParaRPr lang="en-US" dirty="0"/>
          </a:p>
        </p:txBody>
      </p:sp>
      <p:pic>
        <p:nvPicPr>
          <p:cNvPr id="4" name="Content Placeholder 3" descr="Fig07_11.gif"/>
          <p:cNvPicPr>
            <a:picLocks noChangeAspect="1"/>
          </p:cNvPicPr>
          <p:nvPr/>
        </p:nvPicPr>
        <p:blipFill rotWithShape="1">
          <a:blip r:embed="rId2"/>
          <a:srcRect l="68103" b="26959"/>
          <a:stretch/>
        </p:blipFill>
        <p:spPr>
          <a:xfrm>
            <a:off x="6248400" y="1647908"/>
            <a:ext cx="2369788" cy="43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48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Segmentacija – prevođenje logičke adrese u fizičku</a:t>
            </a:r>
            <a:endParaRPr lang="en-US" dirty="0"/>
          </a:p>
        </p:txBody>
      </p:sp>
      <p:pic>
        <p:nvPicPr>
          <p:cNvPr id="4" name="Content Placeholder 3" descr="Fig07_12b.gi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b="20826"/>
          <a:stretch/>
        </p:blipFill>
        <p:spPr>
          <a:xfrm>
            <a:off x="1371600" y="2438400"/>
            <a:ext cx="6614690" cy="3559534"/>
          </a:xfrm>
        </p:spPr>
      </p:pic>
      <p:sp>
        <p:nvSpPr>
          <p:cNvPr id="5" name="Line Callout 1 (Accent Bar) 4"/>
          <p:cNvSpPr/>
          <p:nvPr/>
        </p:nvSpPr>
        <p:spPr>
          <a:xfrm flipH="1">
            <a:off x="152400" y="3962400"/>
            <a:ext cx="1447800" cy="609600"/>
          </a:xfrm>
          <a:prstGeom prst="accentCallout1">
            <a:avLst>
              <a:gd name="adj1" fmla="val 32396"/>
              <a:gd name="adj2" fmla="val -8631"/>
              <a:gd name="adj3" fmla="val -47255"/>
              <a:gd name="adj4" fmla="val -224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Broj segmenta</a:t>
            </a:r>
            <a:endParaRPr lang="en-US" sz="1400" dirty="0"/>
          </a:p>
        </p:txBody>
      </p:sp>
      <p:sp>
        <p:nvSpPr>
          <p:cNvPr id="6" name="Line Callout 1 (Accent Bar) 5"/>
          <p:cNvSpPr/>
          <p:nvPr/>
        </p:nvSpPr>
        <p:spPr>
          <a:xfrm>
            <a:off x="6477000" y="1752600"/>
            <a:ext cx="2286000" cy="609600"/>
          </a:xfrm>
          <a:prstGeom prst="accentCallout1">
            <a:avLst>
              <a:gd name="adj1" fmla="val 32396"/>
              <a:gd name="adj2" fmla="val -8631"/>
              <a:gd name="adj3" fmla="val 212310"/>
              <a:gd name="adj4" fmla="val -6143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Pomeraj unutar segmenta</a:t>
            </a:r>
            <a:endParaRPr lang="en-US" sz="14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6508805" y="2667000"/>
            <a:ext cx="2286000" cy="533400"/>
          </a:xfrm>
          <a:prstGeom prst="accentCallout1">
            <a:avLst>
              <a:gd name="adj1" fmla="val 32396"/>
              <a:gd name="adj2" fmla="val -8631"/>
              <a:gd name="adj3" fmla="val 285166"/>
              <a:gd name="adj4" fmla="val -7778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Početak segmenta</a:t>
            </a:r>
            <a:endParaRPr lang="en-US" sz="14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152400" y="4876800"/>
            <a:ext cx="1905000" cy="838200"/>
          </a:xfrm>
          <a:prstGeom prst="accentCallout1">
            <a:avLst>
              <a:gd name="adj1" fmla="val 32396"/>
              <a:gd name="adj2" fmla="val -8631"/>
              <a:gd name="adj3" fmla="val -30180"/>
              <a:gd name="adj4" fmla="val -3166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Dužina segmenta zbog zaštite pristupa</a:t>
            </a:r>
            <a:endParaRPr lang="en-US" sz="1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6519407" y="3429000"/>
            <a:ext cx="2286000" cy="914400"/>
          </a:xfrm>
          <a:prstGeom prst="accentCallout1">
            <a:avLst>
              <a:gd name="adj1" fmla="val 32396"/>
              <a:gd name="adj2" fmla="val -8631"/>
              <a:gd name="adj3" fmla="val 99949"/>
              <a:gd name="adj4" fmla="val -2143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Na početnu adresu segmenta dodaje sa adresa pomeraja</a:t>
            </a:r>
            <a:endParaRPr lang="en-US" sz="1400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6519407" y="6206247"/>
            <a:ext cx="1905000" cy="533400"/>
          </a:xfrm>
          <a:prstGeom prst="accentCallout1">
            <a:avLst>
              <a:gd name="adj1" fmla="val 32396"/>
              <a:gd name="adj2" fmla="val -8631"/>
              <a:gd name="adj3" fmla="val -34446"/>
              <a:gd name="adj4" fmla="val -3406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Apsolutna adresa</a:t>
            </a:r>
            <a:endParaRPr lang="en-US" sz="1400" dirty="0"/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152400" y="5867400"/>
            <a:ext cx="1905000" cy="838200"/>
          </a:xfrm>
          <a:prstGeom prst="accentCallout1">
            <a:avLst>
              <a:gd name="adj1" fmla="val 32396"/>
              <a:gd name="adj2" fmla="val -8631"/>
              <a:gd name="adj3" fmla="val -116060"/>
              <a:gd name="adj4" fmla="val -740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Tabela segmenata za svaki proces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156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Radna vs masovna memorija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15950"/>
              </p:ext>
            </p:extLst>
          </p:nvPr>
        </p:nvGraphicFramePr>
        <p:xfrm>
          <a:off x="1447800" y="1600200"/>
          <a:ext cx="5486400" cy="1828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dirty="0" err="1"/>
                        <a:t>Radna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memorija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Masovna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memorija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dirty="0" err="1"/>
                        <a:t>Manjeg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kapaciteta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Ve</a:t>
                      </a:r>
                      <a:r>
                        <a:rPr lang="sr-Latn-RS" dirty="0"/>
                        <a:t>ćeg</a:t>
                      </a:r>
                      <a:r>
                        <a:rPr lang="sr-Latn-RS" baseline="0" dirty="0"/>
                        <a:t> kapaciteta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/>
                        <a:t>Brža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Sporija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/>
                        <a:t>Skuplja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Jeftinija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/>
                        <a:t>Nije trajna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Trajna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Fat vs Skinn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0" y="3505200"/>
            <a:ext cx="4114800" cy="3086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6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Radna vs masovna memorija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memorijom</a:t>
            </a:r>
            <a:r>
              <a:rPr lang="en-NZ" dirty="0"/>
              <a:t> </a:t>
            </a:r>
            <a:r>
              <a:rPr lang="sr-Latn-RS" dirty="0"/>
              <a:t>podrazumeva prebacivanje blokova podataka između masovne i glavne memorije </a:t>
            </a:r>
            <a:endParaRPr lang="en-NZ" dirty="0"/>
          </a:p>
          <a:p>
            <a:r>
              <a:rPr lang="sr-Latn-RS" dirty="0"/>
              <a:t>Optimizovati trenutke i količinu podataka koji se razmenjuju </a:t>
            </a:r>
          </a:p>
          <a:p>
            <a:pPr lvl="1"/>
            <a:r>
              <a:rPr lang="sr-Latn-RS" dirty="0"/>
              <a:t>memorijski U/I uređaji su spori</a:t>
            </a:r>
          </a:p>
          <a:p>
            <a:pPr lvl="1"/>
            <a:r>
              <a:rPr lang="sr-Latn-RS" dirty="0"/>
              <a:t>kapacitet radne memorije je značajno ograničen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60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Zahtevi za upravljanje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Računarski hardver i OS moraju da podrže</a:t>
            </a:r>
          </a:p>
          <a:p>
            <a:pPr lvl="1"/>
            <a:r>
              <a:rPr lang="sr-Latn-RS" dirty="0"/>
              <a:t>Relokaciju</a:t>
            </a:r>
          </a:p>
          <a:p>
            <a:pPr lvl="1"/>
            <a:r>
              <a:rPr lang="sr-Latn-RS" dirty="0"/>
              <a:t>Deljenje</a:t>
            </a:r>
          </a:p>
          <a:p>
            <a:pPr lvl="1"/>
            <a:r>
              <a:rPr lang="sr-Latn-RS" dirty="0"/>
              <a:t>Zaštitu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27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Relokacija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Procesi (ili delovi procesa) se po potrebi ubacuju/izbacuju iz glavne memorije</a:t>
            </a:r>
          </a:p>
          <a:p>
            <a:r>
              <a:rPr lang="sr-Latn-RS" dirty="0"/>
              <a:t>Proces može biti zamenjen na disk (</a:t>
            </a:r>
            <a:r>
              <a:rPr lang="sr-Latn-RS" i="1" dirty="0"/>
              <a:t>swapping</a:t>
            </a:r>
            <a:r>
              <a:rPr lang="sr-Latn-RS" dirty="0"/>
              <a:t>) i biti vraćen na drugu lokaciju u glavnoj memoriji (relociranje)</a:t>
            </a:r>
          </a:p>
          <a:p>
            <a:r>
              <a:rPr lang="sr-Latn-RS" dirty="0"/>
              <a:t>Ne može se unapred znati u kojem delu memorije će se proces nalaziti</a:t>
            </a:r>
          </a:p>
          <a:p>
            <a:r>
              <a:rPr lang="sr-Latn-RS" dirty="0"/>
              <a:t>U toku izvršavanja proces može da menja lokaciju u glavnoj memoriji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42384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Deljenje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Više procesa treba da pristupa istim delovima memorije</a:t>
            </a:r>
          </a:p>
          <a:p>
            <a:pPr lvl="1"/>
            <a:r>
              <a:rPr lang="sr-Latn-RS" dirty="0"/>
              <a:t>Npr. različite instance istog programa treba da dele programski kod</a:t>
            </a:r>
          </a:p>
          <a:p>
            <a:r>
              <a:rPr lang="sr-Latn-RS" dirty="0"/>
              <a:t>Sistem za upravljanje memorijom treba da omogući kontrolisani pristup deljenim područjima u memoriji bez ugrožavanja zaštite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75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D93AD0F296C46991F439C1B45869A" ma:contentTypeVersion="3" ma:contentTypeDescription="Create a new document." ma:contentTypeScope="" ma:versionID="7e3a6429724a5db81ab9356b029954c3">
  <xsd:schema xmlns:xsd="http://www.w3.org/2001/XMLSchema" xmlns:xs="http://www.w3.org/2001/XMLSchema" xmlns:p="http://schemas.microsoft.com/office/2006/metadata/properties" xmlns:ns2="29bf00ea-2872-4051-b47b-0eb1845dcae4" targetNamespace="http://schemas.microsoft.com/office/2006/metadata/properties" ma:root="true" ma:fieldsID="b566f46978710ecc73b53b79298d2559" ns2:_="">
    <xsd:import namespace="29bf00ea-2872-4051-b47b-0eb1845dc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f00ea-2872-4051-b47b-0eb1845dc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836925-11C7-4B57-8624-90CED3D9EA84}"/>
</file>

<file path=customXml/itemProps2.xml><?xml version="1.0" encoding="utf-8"?>
<ds:datastoreItem xmlns:ds="http://schemas.openxmlformats.org/officeDocument/2006/customXml" ds:itemID="{C75EC84E-BC6A-47EB-822D-99159D7B74B3}"/>
</file>

<file path=customXml/itemProps3.xml><?xml version="1.0" encoding="utf-8"?>
<ds:datastoreItem xmlns:ds="http://schemas.openxmlformats.org/officeDocument/2006/customXml" ds:itemID="{AB330204-E5BB-4890-9CC3-D3619579E325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17600</TotalTime>
  <Words>1819</Words>
  <Application>Microsoft Office PowerPoint</Application>
  <PresentationFormat>On-screen Show (4:3)</PresentationFormat>
  <Paragraphs>304</Paragraphs>
  <Slides>49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Tw Cen MT</vt:lpstr>
      <vt:lpstr>Wingdings</vt:lpstr>
      <vt:lpstr>Wingdings 2</vt:lpstr>
      <vt:lpstr>Median</vt:lpstr>
      <vt:lpstr>Operativni sistemi</vt:lpstr>
      <vt:lpstr>PowerPoint Presentation</vt:lpstr>
      <vt:lpstr>Memorija</vt:lpstr>
      <vt:lpstr>Potreba za upravljanjem memorijom</vt:lpstr>
      <vt:lpstr>Radna vs masovna memorija</vt:lpstr>
      <vt:lpstr>Radna vs masovna memorija</vt:lpstr>
      <vt:lpstr>Zahtevi za upravljanje memorijom</vt:lpstr>
      <vt:lpstr>Relokacija</vt:lpstr>
      <vt:lpstr>Deljenje memorije</vt:lpstr>
      <vt:lpstr>Zaštita</vt:lpstr>
      <vt:lpstr>Hardverska podrška za relokaciju i zaštitu</vt:lpstr>
      <vt:lpstr>Hardverska podrška za relokaciju i zaštitu</vt:lpstr>
      <vt:lpstr>Kreiranje i izvršavanje programa</vt:lpstr>
      <vt:lpstr>Definisanje adresa u programu</vt:lpstr>
      <vt:lpstr>Definisanje adresa u programu</vt:lpstr>
      <vt:lpstr>Logičke i fizičke adrese</vt:lpstr>
      <vt:lpstr>Načini upravljanja memorijom</vt:lpstr>
      <vt:lpstr>Deljenje memorije na particije</vt:lpstr>
      <vt:lpstr>Fiksno deljenje na particije – particije jednake veličine</vt:lpstr>
      <vt:lpstr>Problemi fiksnog deljenja na particije sa jednakim veličinama particija</vt:lpstr>
      <vt:lpstr>Fiksno deljenje na particije – particije nejednake veličine</vt:lpstr>
      <vt:lpstr>Fiksno deljenje na particije – algoritam smeštanja</vt:lpstr>
      <vt:lpstr>Fiksno deljenje na particije – algoritam smeštanja</vt:lpstr>
      <vt:lpstr>Fiksno deljenje na particije – algoritam smeštanja</vt:lpstr>
      <vt:lpstr>Nedostaci fiksnog deljenja na particije</vt:lpstr>
      <vt:lpstr>Dinamičko deljenje na particije</vt:lpstr>
      <vt:lpstr>Dinamičko deljenje na particije</vt:lpstr>
      <vt:lpstr>Dinamičko deljenje na particije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Deljenje na particije</vt:lpstr>
      <vt:lpstr>Partnerski sistem</vt:lpstr>
      <vt:lpstr>Primer rada partnerskog sistema</vt:lpstr>
      <vt:lpstr>Primer rada partnerskog sistema</vt:lpstr>
      <vt:lpstr>Partnerski sistem</vt:lpstr>
      <vt:lpstr>Straničenje</vt:lpstr>
      <vt:lpstr>Straničenje</vt:lpstr>
      <vt:lpstr>Tabela stranica</vt:lpstr>
      <vt:lpstr>Tabela stranica</vt:lpstr>
      <vt:lpstr>Logičke adrese</vt:lpstr>
      <vt:lpstr>Straničenje – prevođenje logičke adrese u fizičku</vt:lpstr>
      <vt:lpstr>Segmentacija</vt:lpstr>
      <vt:lpstr>Segmentacija</vt:lpstr>
      <vt:lpstr>Segmentacija</vt:lpstr>
      <vt:lpstr>Segmentacija – prevođenje logičke adrese u fizičku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</cp:lastModifiedBy>
  <cp:revision>984</cp:revision>
  <dcterms:created xsi:type="dcterms:W3CDTF">2014-10-01T08:35:38Z</dcterms:created>
  <dcterms:modified xsi:type="dcterms:W3CDTF">2024-04-17T10:03:08Z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0x010100D44D93AD0F296C46991F439C1B45869A</vt:lpwstr>
  </property>
</Properties>
</file>